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5DB54D-2D80-493A-8D6C-BDAD12AD97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96885D-473A-4570-A23B-F5F3244B6E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866B2D-380F-4F26-8309-E040D64B975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367AB8-739A-4383-8A45-3642618C87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7EE8C0-0FA1-4F45-B652-51ADB1EF84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C8EB64-CE23-4479-8F33-C9C3280236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81E312-651E-499A-92DD-4DBDFC2AC0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8AFAB0-35D2-4142-B75E-FB23F30D19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A78176-E362-41AD-AC5B-C48203958D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B5DCF0-1AEC-43E9-B085-BD15AE28A6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CDC952-7B43-49E9-AF15-FFC7332098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61956C-06FE-4E95-A1AD-F96E82AE97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9A286A-B9C4-4724-B488-B2C0EF2972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613D91-8475-40B4-AB06-5B1F15FEF1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23C654-2B47-455B-9513-9A102E20D8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6F7EC0-F460-4546-8886-BDA2259E46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B46AC8-B958-43A1-A2FD-9AC68A0B7C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35D271-C4CD-4B04-A4B6-087EE3426D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22FB66-385D-4EFB-95D4-FA4AAAEB18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407BC33-A328-450B-B713-197CCB4632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51F160-2EE7-4214-9D9F-A01CAB1B28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5D1DF2-6881-4D00-9ADA-248D94537E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5D2B18-B557-435A-84EC-2E2972A8F3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347358-F223-4EF8-B219-4329120CCE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3F6263-CF5D-43DB-B952-5E707AEFE2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42EFE8A-9DD0-4EC0-A9D0-581FF3F30F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C8129A-BECB-440A-9CBC-2AA92F51FA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DBCB21-8298-460F-B2A7-DBBD4754F8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D6B703-7597-44A0-93FB-54C943DF28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D4C2BA-5937-4F67-9B88-6A63200FD3B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A0E6FA-5889-4196-9150-D243035687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684BE5-BA5E-47B5-9421-D27C31F727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BAF7FF-13D5-47F1-8A1F-760F79AFD2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6E8E4C-5DC2-41C2-8A0C-9724952996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362589-1CB5-4618-B268-6798B1B059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nb-N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84063F-0A42-4C93-899F-F7B1986D07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nb-N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2280" cy="28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2480" cy="519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nb-NO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6120" cy="519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87FAB5-8927-40A8-A476-88BE12D9C488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nb-NO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6120" cy="519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nb-NO" sz="1400" spc="-1" strike="noStrike">
                <a:latin typeface="Times New Roman"/>
              </a:defRPr>
            </a:lvl1pPr>
          </a:lstStyle>
          <a:p>
            <a:r>
              <a:rPr b="0" lang="nb-NO" sz="1400" spc="-1" strike="noStrike">
                <a:latin typeface="Times New Roman"/>
              </a:rPr>
              <a:t>&lt;date/time&gt;</a:t>
            </a:r>
            <a:endParaRPr b="0" lang="nb-NO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nb-NO" sz="4400" spc="-1" strike="noStrike">
                <a:latin typeface="Arial"/>
              </a:rPr>
              <a:t>Click to edit the title text format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3200" spc="-1" strike="noStrike">
                <a:latin typeface="Arial"/>
              </a:rPr>
              <a:t>Click to edit the outline text format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b-NO" sz="2800" spc="-1" strike="noStrike">
                <a:latin typeface="Arial"/>
              </a:rPr>
              <a:t>Second Outline Level</a:t>
            </a:r>
            <a:endParaRPr b="0" lang="nb-N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400" spc="-1" strike="noStrike">
                <a:latin typeface="Arial"/>
              </a:rPr>
              <a:t>Third Outline Level</a:t>
            </a:r>
            <a:endParaRPr b="0" lang="nb-N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b-NO" sz="2000" spc="-1" strike="noStrike">
                <a:latin typeface="Arial"/>
              </a:rPr>
              <a:t>Fourth Outline Level</a:t>
            </a:r>
            <a:endParaRPr b="0" lang="nb-N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Fifth Outline Level</a:t>
            </a:r>
            <a:endParaRPr b="0" lang="nb-N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Sixth Outline Level</a:t>
            </a:r>
            <a:endParaRPr b="0" lang="nb-N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Seventh Outline Level</a:t>
            </a:r>
            <a:endParaRPr b="0" lang="nb-N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80088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nb-NO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32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04DEAC-80A1-4A45-BF2E-CE03A2D12541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nb-NO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32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nb-NO" sz="1400" spc="-1" strike="noStrike">
                <a:latin typeface="Times New Roman"/>
              </a:defRPr>
            </a:lvl1pPr>
          </a:lstStyle>
          <a:p>
            <a:r>
              <a:rPr b="0" lang="nb-NO" sz="1400" spc="-1" strike="noStrike">
                <a:latin typeface="Times New Roman"/>
              </a:rPr>
              <a:t>&lt;date/time&gt;</a:t>
            </a:r>
            <a:endParaRPr b="0" lang="nb-NO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nb-NO" sz="4400" spc="-1" strike="noStrike">
                <a:latin typeface="Arial"/>
              </a:rPr>
              <a:t>Click to edit the title text format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3200" spc="-1" strike="noStrike">
                <a:latin typeface="Arial"/>
              </a:rPr>
              <a:t>Click to edit the outline text format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b-NO" sz="2800" spc="-1" strike="noStrike">
                <a:latin typeface="Arial"/>
              </a:rPr>
              <a:t>Second Outline Level</a:t>
            </a:r>
            <a:endParaRPr b="0" lang="nb-N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400" spc="-1" strike="noStrike">
                <a:latin typeface="Arial"/>
              </a:rPr>
              <a:t>Third Outline Level</a:t>
            </a:r>
            <a:endParaRPr b="0" lang="nb-N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b-NO" sz="2000" spc="-1" strike="noStrike">
                <a:latin typeface="Arial"/>
              </a:rPr>
              <a:t>Fourth Outline Level</a:t>
            </a:r>
            <a:endParaRPr b="0" lang="nb-N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Fifth Outline Level</a:t>
            </a:r>
            <a:endParaRPr b="0" lang="nb-N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Sixth Outline Level</a:t>
            </a:r>
            <a:endParaRPr b="0" lang="nb-N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Seventh Outline Level</a:t>
            </a:r>
            <a:endParaRPr b="0" lang="nb-N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80088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nb-NO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14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33BCEB-4ED8-4A50-8DF8-5AAD7327999D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nb-NO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32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nb-NO" sz="1400" spc="-1" strike="noStrike">
                <a:latin typeface="Times New Roman"/>
              </a:defRPr>
            </a:lvl1pPr>
          </a:lstStyle>
          <a:p>
            <a:r>
              <a:rPr b="0" lang="nb-NO" sz="1400" spc="-1" strike="noStrike">
                <a:latin typeface="Times New Roman"/>
              </a:rPr>
              <a:t>&lt;date/time&gt;</a:t>
            </a:r>
            <a:endParaRPr b="0" lang="nb-NO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nb-NO" sz="4400" spc="-1" strike="noStrike">
                <a:latin typeface="Arial"/>
              </a:rPr>
              <a:t>Click to edit the title text format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3200" spc="-1" strike="noStrike">
                <a:latin typeface="Arial"/>
              </a:rPr>
              <a:t>Click to edit the outline text format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b-NO" sz="2800" spc="-1" strike="noStrike">
                <a:latin typeface="Arial"/>
              </a:rPr>
              <a:t>Second Outline Level</a:t>
            </a:r>
            <a:endParaRPr b="0" lang="nb-N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400" spc="-1" strike="noStrike">
                <a:latin typeface="Arial"/>
              </a:rPr>
              <a:t>Third Outline Level</a:t>
            </a:r>
            <a:endParaRPr b="0" lang="nb-N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b-NO" sz="2000" spc="-1" strike="noStrike">
                <a:latin typeface="Arial"/>
              </a:rPr>
              <a:t>Fourth Outline Level</a:t>
            </a:r>
            <a:endParaRPr b="0" lang="nb-N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Fifth Outline Level</a:t>
            </a:r>
            <a:endParaRPr b="0" lang="nb-N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Sixth Outline Level</a:t>
            </a:r>
            <a:endParaRPr b="0" lang="nb-N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b-NO" sz="2000" spc="-1" strike="noStrike">
                <a:latin typeface="Arial"/>
              </a:rPr>
              <a:t>Seventh Outline Level</a:t>
            </a:r>
            <a:endParaRPr b="0" lang="nb-N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7840" cy="242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nb-NO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Student at Western Norway University of Applied Sciences, Bergen</a:t>
            </a:r>
            <a:endParaRPr b="0" lang="nb-NO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nb-NO" sz="28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60000" y="1440000"/>
            <a:ext cx="9357840" cy="316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4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Predictions of health, cognitive ability and life satisfaction from white matter microstructure</a:t>
            </a:r>
            <a:endParaRPr b="0" lang="nb-NO" sz="8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5873040" y="521280"/>
            <a:ext cx="2158200" cy="54468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4223520" y="527040"/>
            <a:ext cx="1107720" cy="4975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1372320" y="167040"/>
            <a:ext cx="2611080" cy="11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classification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challenges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Noto Sans Regular"/>
              </a:rPr>
              <a:t>Imbalanced samples</a:t>
            </a:r>
            <a:r>
              <a:rPr b="0" lang="en-GB" sz="3200" spc="-1" strike="noStrike">
                <a:latin typeface="Noto Sans Regular"/>
              </a:rPr>
              <a:t> are a problem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2 general remedies: undersampling or oversampling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Undersampling: reduce data and match smaller group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Oversampling copy or simulate from the bigger group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(I did both)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Methods: classifications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Two variables which were not imbalanced were sex and education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 little prequel on performance metrics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Precision = TP / (TP+FP)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Recall = TP / (TP + FN)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  <a:ea typeface="Noto Sans CJK SC"/>
              </a:rPr>
              <a:t>f1-score = 2(Precision*Recall) / (Precision+Recall)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Methods: cross-validation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 classifications, I did a train-test split training with 5-fold cross validation and then predicting in the test set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classifications: sex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and higher education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Two variables which were not imbalanced were sex and education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classifications: sex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and higher education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Two variables which were not imbalanced were sex and education</a:t>
            </a:r>
            <a:endParaRPr b="0" lang="nb-NO" sz="32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60" y="1871280"/>
            <a:ext cx="100792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classifications: sex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and higher education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Two variables which were not imbalanced were sex and education</a:t>
            </a:r>
            <a:endParaRPr b="0" lang="nb-NO" sz="32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360" y="1871280"/>
            <a:ext cx="10079280" cy="496764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/>
          <p:nvPr/>
        </p:nvSpPr>
        <p:spPr>
          <a:xfrm>
            <a:off x="0" y="1980000"/>
            <a:ext cx="6119280" cy="143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>
            <a:off x="4860000" y="2340000"/>
            <a:ext cx="180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 flipH="1">
            <a:off x="4680000" y="2160000"/>
            <a:ext cx="180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6480000" y="1920240"/>
            <a:ext cx="1259280" cy="288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b-NO" sz="1800" spc="-1" strike="noStrike">
                <a:solidFill>
                  <a:srgbClr val="000000"/>
                </a:solidFill>
                <a:latin typeface="Arial"/>
                <a:ea typeface="DejaVu Sans"/>
              </a:rPr>
              <a:t>XG Boost</a:t>
            </a:r>
            <a:endParaRPr b="0" lang="nb-NO" sz="18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6660000" y="2231280"/>
            <a:ext cx="2159280" cy="288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b-NO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nb-N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720" y="2160000"/>
            <a:ext cx="10079640" cy="538668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Imbalanced classifications: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ethnicity, smoking, diabetes</a:t>
            </a:r>
            <a:endParaRPr b="0" lang="nb-NO" sz="44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0" y="1620000"/>
            <a:ext cx="10079640" cy="5386680"/>
          </a:xfrm>
          <a:prstGeom prst="rect">
            <a:avLst/>
          </a:prstGeom>
          <a:ln w="0">
            <a:noFill/>
          </a:ln>
        </p:spPr>
      </p:pic>
      <p:sp>
        <p:nvSpPr>
          <p:cNvPr id="171" name=""/>
          <p:cNvSpPr/>
          <p:nvPr/>
        </p:nvSpPr>
        <p:spPr>
          <a:xfrm>
            <a:off x="5220000" y="1620000"/>
            <a:ext cx="4859640" cy="53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5220720" y="3420000"/>
            <a:ext cx="4859640" cy="53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5220720" y="5220000"/>
            <a:ext cx="4859640" cy="53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6120000" y="6911280"/>
            <a:ext cx="3419280" cy="288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b-N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again XG Boost &amp; RF</a:t>
            </a:r>
            <a:endParaRPr b="0" lang="nb-N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2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Imbalanced classifications:</a:t>
            </a:r>
            <a:r>
              <a:rPr b="0" lang="en-GB" sz="4400" spc="-1" strike="noStrike">
                <a:latin typeface="Noto Sans Light"/>
              </a:rPr>
              <a:t> 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hypertension, high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cholesterol, diagnosed vascular problems</a:t>
            </a:r>
            <a:endParaRPr b="0" lang="nb-NO" sz="44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360" y="1632600"/>
            <a:ext cx="10079640" cy="538668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5220000" y="1620360"/>
            <a:ext cx="4859640" cy="53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5220720" y="3420360"/>
            <a:ext cx="4859640" cy="53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5220720" y="5430600"/>
            <a:ext cx="4859640" cy="179280"/>
          </a:xfrm>
          <a:prstGeom prst="ellipse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>
            <a:off x="5940000" y="7091280"/>
            <a:ext cx="3419280" cy="288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b-N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again XG Boost &amp; RF</a:t>
            </a:r>
            <a:endParaRPr b="0" lang="nb-N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Imbalanced classifications: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intermediate conclusion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82" name="PlaceHolder 7"/>
          <p:cNvSpPr/>
          <p:nvPr/>
        </p:nvSpPr>
        <p:spPr>
          <a:xfrm>
            <a:off x="59940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Upsampling really improves classifications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Tree-based algorithms work best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Practically: diffusion data serves to classify physiological(ly impactful) features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Higher education potentially doesn’t impact physiology as much as sex, ethnicity, smoking, hypertension, high cholesterol, or vascular diagnoses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predictions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Contents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80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Background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data guided predictions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The best data and models in the world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Diffusion MRI metrics as a starting point</a:t>
            </a: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Some preliminary findings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Classifications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Predictions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Methods: cross-validation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 regressions, I did a 10-fold cross validation for training and 10-fold for prediction 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… 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potential overkill on N ~ 35,700?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Methods: cross-validation</a:t>
            </a:r>
            <a:endParaRPr b="0" lang="nb-NO" sz="4400" spc="-1" strike="noStrike">
              <a:latin typeface="Arial"/>
            </a:endParaRPr>
          </a:p>
        </p:txBody>
      </p:sp>
      <p:graphicFrame>
        <p:nvGraphicFramePr>
          <p:cNvPr id="188" name=""/>
          <p:cNvGraphicFramePr/>
          <p:nvPr/>
        </p:nvGraphicFramePr>
        <p:xfrm>
          <a:off x="679320" y="2388600"/>
          <a:ext cx="8639640" cy="4260240"/>
        </p:xfrm>
        <a:graphic>
          <a:graphicData uri="http://schemas.openxmlformats.org/drawingml/2006/table">
            <a:tbl>
              <a:tblPr/>
              <a:tblGrid>
                <a:gridCol w="4319280"/>
                <a:gridCol w="432072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nb-NO" sz="1800" spc="-1" strike="noStrike">
                          <a:latin typeface="Arial"/>
                        </a:rPr>
                        <a:t>Predictions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nb-NO" sz="1800" spc="-1" strike="noStrike">
                          <a:latin typeface="Arial"/>
                        </a:rPr>
                        <a:t>Classification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Extreme Gradient Boosting (XGB) regressor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Extreme Gradient Boosting (XGB) classifier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38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Random Forrest (RF) Regressor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Random Forrest (RF) Classifier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8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Support Vector Machine Regressor (SVR)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Support Vector Machine Classifier (SVC)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38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Logistic Regression (LR)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8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K-nearest-neighbours (KNN)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00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de8c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Gaussian Naive Bayes (GNB)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predictions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Predicting principal components of: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</a:rPr>
              <a:t>Health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BMI, WHR, pulse pressure, birth weight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</a:rPr>
              <a:t>Cognitive Abilities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Prospective memory, fluid intel, digit sub, matrix puzzles solved &amp; viewed, digits remembered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</a:rPr>
              <a:t>Life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Job, finance, health, family, friendship satisfactions and overall health (self-)rating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predictions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Predicting principal components of: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</a:rPr>
              <a:t>Health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30.1%, MAE = 0.81, r = 0.555 (XGB ~ 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Cognitive Abilities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</a:t>
            </a:r>
            <a:r>
              <a:rPr b="0" lang="en-GB" sz="3200" spc="-1" strike="noStrike">
                <a:latin typeface="Noto Sans Regular"/>
                <a:ea typeface="Noto Sans CJK SC"/>
              </a:rPr>
              <a:t>  = 10.0%, MAE = 1.05, r = 0.316 (RF)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Life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</a:t>
            </a:r>
            <a:r>
              <a:rPr b="0" lang="en-GB" sz="3200" spc="-1" strike="noStrike">
                <a:latin typeface="Noto Sans Regular"/>
                <a:ea typeface="Noto Sans CJK SC"/>
              </a:rPr>
              <a:t> = 0.5%, MAE = 1.35, r = -0.003 (RF)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predictions: zooming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into single scores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Predicting single scores of health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</a:rPr>
              <a:t>BMI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19.3% (0.11%), MAE = 2.938 (0.018), r = 0.457 (XGB ~ 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WHR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30.2% (1.1%), MAE = 0.058 (0.001), r = 0.560 (XGB ~ 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Pulse pressure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15.9% (0.6%), MAE = 10.39 (0.129), r = 0.400 (XGB)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Birth weight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4.5% (0.9%), MAE = 0.451, r = 0.213 (RF)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predictions: zooming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into single scores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Predicting single scores of cognition (waiting for results)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</a:rPr>
              <a:t>Prospective memory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…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Fluid intel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3.2% (0.8%), MAE = 1.619 (0.022), r = 0.182 (RF)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Digit substitution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13.9% (1.4%), MAE = 3.847 (0.053), r = 0.372 (RF)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Matrix puzzles solved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5.4% (1.1%), MAE = 1.648 (0.011), r = 0.238 (RF)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Matrix puzzles viewed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&lt; 0, no proper fit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Digits remembered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&lt; 0, no proper fit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predictions: zooming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into single scores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Predicting single scores of life satisfaction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Job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0.9% (1%), MAE = 0.689 (0.013) (RF)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Finance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...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Health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&lt; 0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Family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&lt; 0 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Friendship satisfaction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...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GB" sz="3200" spc="-1" strike="noStrike">
                <a:latin typeface="Noto Sans Regular"/>
                <a:ea typeface="Noto Sans CJK SC"/>
              </a:rPr>
              <a:t>Overall health (self-)rating</a:t>
            </a:r>
            <a:endParaRPr b="0" lang="nb-NO" sz="32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R</a:t>
            </a:r>
            <a:r>
              <a:rPr b="0" lang="en-GB" sz="3200" spc="-1" strike="noStrike" baseline="33000">
                <a:latin typeface="Noto Sans Regular"/>
                <a:ea typeface="Noto Sans CJK SC"/>
              </a:rPr>
              <a:t>2 </a:t>
            </a:r>
            <a:r>
              <a:rPr b="0" lang="en-GB" sz="3200" spc="-1" strike="noStrike">
                <a:latin typeface="Noto Sans Regular"/>
                <a:ea typeface="Noto Sans CJK SC"/>
              </a:rPr>
              <a:t> =  2.1% (0.6%), MAE = 0.423 (0.006) (RF) &gt;&gt; preliminary!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Conclusion?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99040" y="1740240"/>
            <a:ext cx="9299160" cy="54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White matter microstructure can be used to classify various phenotypes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It also serves to give a general idea of health and cognitive abilities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Noto Sans Regular"/>
              </a:rPr>
              <a:t>However, predictions of single health scores are most informative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nb-NO" sz="4000" spc="-1" strike="noStrike">
              <a:latin typeface="Arial"/>
            </a:endParaRPr>
          </a:p>
        </p:txBody>
      </p:sp>
      <p:pic>
        <p:nvPicPr>
          <p:cNvPr id="202" name="Picture 2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2960" cy="199296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4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8280" cy="198828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8920" cy="196344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8200" cy="197820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1320" cy="179820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540000" y="2616840"/>
            <a:ext cx="151992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nb-NO" sz="15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2520000" y="6719040"/>
            <a:ext cx="19040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nb-NO" sz="15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3158280" y="2616840"/>
            <a:ext cx="148212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nb-NO" sz="15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5716080" y="2616840"/>
            <a:ext cx="14331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nb-NO" sz="15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8168760" y="2616840"/>
            <a:ext cx="16174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nb-NO" sz="15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21200" cy="1798200"/>
          </a:xfrm>
          <a:prstGeom prst="rect">
            <a:avLst/>
          </a:prstGeom>
          <a:ln w="0">
            <a:noFill/>
          </a:ln>
        </p:spPr>
      </p:pic>
      <p:sp>
        <p:nvSpPr>
          <p:cNvPr id="213" name=""/>
          <p:cNvSpPr/>
          <p:nvPr/>
        </p:nvSpPr>
        <p:spPr>
          <a:xfrm>
            <a:off x="380880" y="6717960"/>
            <a:ext cx="195732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nb-NO" sz="15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4960" cy="17982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877640" y="6719040"/>
            <a:ext cx="10504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nb-NO" sz="15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8040" cy="179820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/>
          <p:nvPr/>
        </p:nvSpPr>
        <p:spPr>
          <a:xfrm>
            <a:off x="6578640" y="6706080"/>
            <a:ext cx="176400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nb-NO" sz="15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8640000" y="6719040"/>
            <a:ext cx="14673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8640000" y="6660000"/>
            <a:ext cx="12304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nb-NO" sz="15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9640" cy="182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brain-data guided predictions 1/2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893988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Predictions &amp; classifications from brain data have generally been limited to demographics &amp; diagnoses:</a:t>
            </a: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nb-NO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nb-NO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It is pretty obvious that additional meaningful predictions and classifications are possible</a:t>
            </a:r>
            <a:endParaRPr b="0" lang="nb-NO" sz="3200" spc="-1" strike="noStrike">
              <a:latin typeface="Arial"/>
            </a:endParaRPr>
          </a:p>
        </p:txBody>
      </p:sp>
      <p:graphicFrame>
        <p:nvGraphicFramePr>
          <p:cNvPr id="133" name=""/>
          <p:cNvGraphicFramePr/>
          <p:nvPr/>
        </p:nvGraphicFramePr>
        <p:xfrm>
          <a:off x="2191320" y="3396600"/>
          <a:ext cx="5643000" cy="1953360"/>
        </p:xfrm>
        <a:graphic>
          <a:graphicData uri="http://schemas.openxmlformats.org/drawingml/2006/table">
            <a:tbl>
              <a:tblPr/>
              <a:tblGrid>
                <a:gridCol w="2821320"/>
                <a:gridCol w="2822040"/>
              </a:tblGrid>
              <a:tr h="97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1" lang="nb-NO" sz="2200" spc="-1" strike="noStrike">
                          <a:latin typeface="Arial"/>
                        </a:rPr>
                        <a:t>Predictions</a:t>
                      </a:r>
                      <a:endParaRPr b="0" lang="nb-NO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1" lang="nb-NO" sz="2200" spc="-1" strike="noStrike">
                          <a:latin typeface="Arial"/>
                        </a:rPr>
                        <a:t>Classifications</a:t>
                      </a:r>
                      <a:endParaRPr b="0" lang="nb-NO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774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nb-NO" sz="2200" spc="-1" strike="noStrike">
                          <a:latin typeface="Arial"/>
                        </a:rPr>
                        <a:t>Age, diagnostic score</a:t>
                      </a:r>
                      <a:endParaRPr b="0" lang="nb-NO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nb-NO" sz="2200" spc="-1" strike="noStrike">
                          <a:latin typeface="Arial"/>
                        </a:rPr>
                        <a:t>Sex, diagnostic group</a:t>
                      </a:r>
                      <a:endParaRPr b="0" lang="nb-NO" sz="2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brain-data guided predictions 2/2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893988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Studies using predictions of age from brain data (aka brain age) try to do all in one go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First, predict age, evaluate predictions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Second, compute difference between predictions and true age (BAG)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Third, associate the BAG with “stuff”</a:t>
            </a: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However, what if we predict the “stuff” directly?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the best data and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models in the world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893988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Multimodal MRI data will improve predictions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More data will improve predictions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But when do we reach entropy?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Noto Sans Regular"/>
              </a:rPr>
              <a:t>When do our outputs become difficult to interpret? </a:t>
            </a:r>
            <a:r>
              <a:rPr b="0" lang="en-GB" sz="3200" spc="-1" strike="noStrike">
                <a:latin typeface="Noto Sans Regular"/>
              </a:rPr>
              <a:t>(And do we care?)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In terms of data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In terms of modelling choices (e.g. CNN vs LM)</a:t>
            </a:r>
            <a:endParaRPr b="0" lang="nb-N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diffusion MRI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3916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Diffusion magnetic resonance imaging</a:t>
            </a:r>
            <a:endParaRPr b="0" lang="nb-NO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Noto Sans Regular"/>
              </a:rPr>
              <a:t>Reveals valuable information about brain structure</a:t>
            </a:r>
            <a:endParaRPr b="0" lang="nb-NO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Noto Sans Regular"/>
              </a:rPr>
              <a:t>Different approaches can be used to calculate diffusion</a:t>
            </a:r>
            <a:endParaRPr b="0" lang="nb-NO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common DTI, but other biophysically more meaningful approaches available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nb-NO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e.g. assuming non-Gaussian diffusion (kurtosis) or adding priors (Bayesian approach)</a:t>
            </a:r>
            <a:endParaRPr b="0" lang="nb-NO" sz="2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840000" y="2880000"/>
            <a:ext cx="2919600" cy="253008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5344920" y="7200000"/>
            <a:ext cx="47340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Jensen et al., 2005, Magn. Reson. Med. 53</a:t>
            </a:r>
            <a:endParaRPr b="0" lang="nb-N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classifictions &amp;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predictions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99040" y="1620000"/>
            <a:ext cx="929916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There is no gold standard for predictions and classifications, so I used several algorithms for each problem</a:t>
            </a: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</p:txBody>
      </p:sp>
      <p:graphicFrame>
        <p:nvGraphicFramePr>
          <p:cNvPr id="144" name=""/>
          <p:cNvGraphicFramePr/>
          <p:nvPr/>
        </p:nvGraphicFramePr>
        <p:xfrm>
          <a:off x="1080000" y="3297240"/>
          <a:ext cx="8639640" cy="4260240"/>
        </p:xfrm>
        <a:graphic>
          <a:graphicData uri="http://schemas.openxmlformats.org/drawingml/2006/table">
            <a:tbl>
              <a:tblPr/>
              <a:tblGrid>
                <a:gridCol w="4319280"/>
                <a:gridCol w="432072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nb-NO" sz="1800" spc="-1" strike="noStrike">
                          <a:latin typeface="Arial"/>
                        </a:rPr>
                        <a:t>Predictions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nb-NO" sz="1800" spc="-1" strike="noStrike">
                          <a:latin typeface="Arial"/>
                        </a:rPr>
                        <a:t>Classification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Extreme Gradient Boosting (XGB) regressor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Extreme Gradient Boosting (XGB) classifier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38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Random Forrest (RF) Regressor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  <a:ea typeface="Noto Sans CJK SC"/>
                        </a:rPr>
                        <a:t>Random Forrest (RF) Classifier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8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Support Vector Machine Regressor (SVR)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Support Vector Machine Classifier (SVC)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38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Logistic Regression (LR)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82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K-nearest-neighbours (KNN)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00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nb-NO" sz="1800" spc="-1" strike="noStrike">
                          <a:latin typeface="Arial"/>
                        </a:rPr>
                        <a:t>Gaussian Naive Bayes (GNB)</a:t>
                      </a:r>
                      <a:endParaRPr b="0" lang="nb-NO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classifictions &amp; </a:t>
            </a:r>
            <a:br>
              <a:rPr sz="4400"/>
            </a:b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predictions: sample</a:t>
            </a:r>
            <a:endParaRPr b="0" lang="nb-NO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99040" y="1620000"/>
            <a:ext cx="2820240" cy="56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UKB (mid-life to old age)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‘</a:t>
            </a:r>
            <a:r>
              <a:rPr b="0" lang="en-GB" sz="3200" spc="-1" strike="noStrike">
                <a:latin typeface="Noto Sans Regular"/>
              </a:rPr>
              <a:t>healthy’ ageing(?)</a:t>
            </a:r>
            <a:endParaRPr b="0" lang="nb-NO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N = 35,750</a:t>
            </a: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nb-NO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960000" y="1620000"/>
            <a:ext cx="5939280" cy="59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Brain-based classifications</a:t>
            </a:r>
            <a:endParaRPr b="0" lang="nb-N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5044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2022-11-14T09:33:18Z</dcterms:modified>
  <cp:revision>80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